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0" r:id="rId3"/>
    <p:sldId id="271" r:id="rId4"/>
    <p:sldId id="257" r:id="rId5"/>
    <p:sldId id="258" r:id="rId6"/>
    <p:sldId id="267" r:id="rId7"/>
    <p:sldId id="262" r:id="rId8"/>
    <p:sldId id="263" r:id="rId9"/>
    <p:sldId id="264" r:id="rId10"/>
    <p:sldId id="265" r:id="rId11"/>
    <p:sldId id="266" r:id="rId12"/>
    <p:sldId id="269" r:id="rId1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0" d="100"/>
          <a:sy n="80" d="100"/>
        </p:scale>
        <p:origin x="-1445"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_al__ma_Sayfas_1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tr-TR"/>
              <a:t>OKUL KIYAFET BİLGİSİ ANKETİ</a:t>
            </a:r>
            <a:endParaRPr lang="en-US"/>
          </a:p>
        </c:rich>
      </c:tx>
      <c:layout/>
      <c:overlay val="0"/>
    </c:title>
    <c:autoTitleDeleted val="0"/>
    <c:plotArea>
      <c:layout/>
      <c:pieChart>
        <c:varyColors val="1"/>
        <c:ser>
          <c:idx val="0"/>
          <c:order val="0"/>
          <c:tx>
            <c:strRef>
              <c:f>Sayfa1!$B$1</c:f>
              <c:strCache>
                <c:ptCount val="1"/>
                <c:pt idx="0">
                  <c:v>Satışlar</c:v>
                </c:pt>
              </c:strCache>
            </c:strRef>
          </c:tx>
          <c:explosion val="11"/>
          <c:dPt>
            <c:idx val="0"/>
            <c:bubble3D val="0"/>
            <c:explosion val="34"/>
          </c:dPt>
          <c:dPt>
            <c:idx val="1"/>
            <c:bubble3D val="0"/>
            <c:explosion val="0"/>
          </c:dPt>
          <c:cat>
            <c:strRef>
              <c:f>Sayfa1!$A$2:$A$3</c:f>
              <c:strCache>
                <c:ptCount val="2"/>
                <c:pt idx="0">
                  <c:v>1. Okul Kıyafeti uygulamasına geçilsin. 139 KİŞİ</c:v>
                </c:pt>
                <c:pt idx="1">
                  <c:v>2. Serbest Kıyafet uygulaması devam edilsin.. 65 KİŞİ</c:v>
                </c:pt>
              </c:strCache>
            </c:strRef>
          </c:cat>
          <c:val>
            <c:numRef>
              <c:f>Sayfa1!$B$2:$B$3</c:f>
              <c:numCache>
                <c:formatCode>General</c:formatCode>
                <c:ptCount val="2"/>
                <c:pt idx="0">
                  <c:v>68.010000000000005</c:v>
                </c:pt>
                <c:pt idx="1">
                  <c:v>31.9</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2.6698224006856387E-2"/>
          <c:y val="0.81300897725445065"/>
          <c:w val="0.94306704017013987"/>
          <c:h val="0.16918505065946787"/>
        </c:manualLayout>
      </c:layout>
      <c:overlay val="0"/>
      <c:txPr>
        <a:bodyPr/>
        <a:lstStyle/>
        <a:p>
          <a:pPr>
            <a:defRPr sz="1800"/>
          </a:pPr>
          <a:endParaRPr lang="tr-TR"/>
        </a:p>
      </c:txPr>
    </c:legend>
    <c:plotVisOnly val="1"/>
    <c:dispBlanksAs val="gap"/>
    <c:showDLblsOverMax val="0"/>
  </c:chart>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c:spPr>
  <c:txPr>
    <a:bodyPr/>
    <a:lstStyle/>
    <a:p>
      <a:pPr>
        <a:defRPr>
          <a:solidFill>
            <a:schemeClr val="dk1"/>
          </a:solidFill>
          <a:latin typeface="+mn-lt"/>
          <a:ea typeface="+mn-ea"/>
          <a:cs typeface="+mn-cs"/>
        </a:defRPr>
      </a:pPr>
      <a:endParaRPr lang="tr-TR"/>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0.10425</cdr:x>
      <cdr:y>0.83445</cdr:y>
    </cdr:from>
    <cdr:to>
      <cdr:x>0.29338</cdr:x>
      <cdr:y>0.99068</cdr:y>
    </cdr:to>
    <cdr:sp macro="" textlink="">
      <cdr:nvSpPr>
        <cdr:cNvPr id="2" name="Metin kutusu 1"/>
        <cdr:cNvSpPr txBox="1"/>
      </cdr:nvSpPr>
      <cdr:spPr>
        <a:xfrm xmlns:a="http://schemas.openxmlformats.org/drawingml/2006/main">
          <a:off x="504056" y="4884142"/>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tr-TR" sz="1100" dirty="0"/>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28.08.2024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28.08.2024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28.08.2024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28.08.2024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28.08.2024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t>28.08.2024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t>28.08.2024</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t>28.08.2024</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28.08.2024</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28.08.2024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28.08.2024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28.08.2024</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827584" y="980728"/>
            <a:ext cx="7772400" cy="1470025"/>
          </a:xfrm>
        </p:spPr>
        <p:style>
          <a:lnRef idx="2">
            <a:schemeClr val="accent3">
              <a:shade val="50000"/>
            </a:schemeClr>
          </a:lnRef>
          <a:fillRef idx="1">
            <a:schemeClr val="accent3"/>
          </a:fillRef>
          <a:effectRef idx="0">
            <a:schemeClr val="accent3"/>
          </a:effectRef>
          <a:fontRef idx="minor">
            <a:schemeClr val="lt1"/>
          </a:fontRef>
        </p:style>
        <p:txBody>
          <a:bodyPr/>
          <a:lstStyle/>
          <a:p>
            <a:r>
              <a:rPr lang="tr-TR" dirty="0" smtClean="0"/>
              <a:t>HAMİTLER TOKİ ANAOKULU</a:t>
            </a:r>
            <a:endParaRPr lang="tr-TR" dirty="0"/>
          </a:p>
        </p:txBody>
      </p:sp>
      <p:sp>
        <p:nvSpPr>
          <p:cNvPr id="3" name="Alt Başlık 2"/>
          <p:cNvSpPr>
            <a:spLocks noGrp="1"/>
          </p:cNvSpPr>
          <p:nvPr>
            <p:ph type="subTitle" idx="1"/>
          </p:nvPr>
        </p:nvSpPr>
        <p:spPr>
          <a:xfrm>
            <a:off x="1475656" y="2564904"/>
            <a:ext cx="6400800" cy="1752600"/>
          </a:xfrm>
        </p:spPr>
        <p:style>
          <a:lnRef idx="1">
            <a:schemeClr val="accent5"/>
          </a:lnRef>
          <a:fillRef idx="2">
            <a:schemeClr val="accent5"/>
          </a:fillRef>
          <a:effectRef idx="1">
            <a:schemeClr val="accent5"/>
          </a:effectRef>
          <a:fontRef idx="minor">
            <a:schemeClr val="dk1"/>
          </a:fontRef>
        </p:style>
        <p:txBody>
          <a:bodyPr/>
          <a:lstStyle/>
          <a:p>
            <a:r>
              <a:rPr lang="tr-TR" b="1" dirty="0"/>
              <a:t>2024-2025 EĞİTİM ÖĞRETİM YILI KIYAFET BİLGİSİ</a:t>
            </a:r>
          </a:p>
          <a:p>
            <a:endParaRPr lang="tr-TR" dirty="0"/>
          </a:p>
        </p:txBody>
      </p:sp>
    </p:spTree>
    <p:extLst>
      <p:ext uri="{BB962C8B-B14F-4D97-AF65-F5344CB8AC3E}">
        <p14:creationId xmlns:p14="http://schemas.microsoft.com/office/powerpoint/2010/main" val="836307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5496" y="980728"/>
            <a:ext cx="3456384" cy="5616624"/>
          </a:xfrm>
          <a:solidFill>
            <a:schemeClr val="accent5">
              <a:lumMod val="20000"/>
              <a:lumOff val="80000"/>
            </a:schemeClr>
          </a:solidFill>
        </p:spPr>
        <p:txBody>
          <a:bodyPr>
            <a:normAutofit/>
          </a:bodyPr>
          <a:lstStyle/>
          <a:p>
            <a:pPr algn="l"/>
            <a:r>
              <a:rPr lang="tr-TR" dirty="0" smtClean="0"/>
              <a:t/>
            </a:r>
            <a:br>
              <a:rPr lang="tr-TR" dirty="0" smtClean="0"/>
            </a:br>
            <a:r>
              <a:rPr lang="tr-TR" dirty="0" smtClean="0"/>
              <a:t>ÖZEL ÖLÇÜ BOYU İÇİN YETKİLİ </a:t>
            </a:r>
            <a:br>
              <a:rPr lang="tr-TR" dirty="0" smtClean="0"/>
            </a:br>
            <a:r>
              <a:rPr lang="tr-TR" dirty="0" smtClean="0"/>
              <a:t>FİRMA İLE GÖRÜŞÜNÜZ.</a:t>
            </a:r>
            <a:br>
              <a:rPr lang="tr-TR" dirty="0" smtClean="0"/>
            </a:br>
            <a:endParaRPr lang="tr-TR" sz="4000"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980728"/>
            <a:ext cx="5400600"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ikdörtgen 2"/>
          <p:cNvSpPr/>
          <p:nvPr/>
        </p:nvSpPr>
        <p:spPr>
          <a:xfrm>
            <a:off x="0" y="74067"/>
            <a:ext cx="9143999" cy="76944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r>
              <a:rPr lang="tr-TR" sz="4400" b="1" dirty="0" smtClean="0">
                <a:solidFill>
                  <a:prstClr val="black"/>
                </a:solidFill>
                <a:ea typeface="+mj-ea"/>
                <a:cs typeface="+mj-cs"/>
              </a:rPr>
              <a:t>ÖZEL DURUMLAR</a:t>
            </a:r>
            <a:endParaRPr lang="tr-TR" b="1" dirty="0"/>
          </a:p>
        </p:txBody>
      </p:sp>
    </p:spTree>
    <p:extLst>
      <p:ext uri="{BB962C8B-B14F-4D97-AF65-F5344CB8AC3E}">
        <p14:creationId xmlns:p14="http://schemas.microsoft.com/office/powerpoint/2010/main" val="21213145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5496" y="980728"/>
            <a:ext cx="3456384" cy="5616624"/>
          </a:xfrm>
        </p:spPr>
        <p:txBody>
          <a:bodyPr>
            <a:normAutofit/>
          </a:bodyPr>
          <a:lstStyle/>
          <a:p>
            <a:pPr algn="l"/>
            <a:r>
              <a:rPr lang="tr-TR" dirty="0" smtClean="0"/>
              <a:t/>
            </a:r>
            <a:br>
              <a:rPr lang="tr-TR" dirty="0" smtClean="0"/>
            </a:br>
            <a:r>
              <a:rPr lang="tr-TR" dirty="0" smtClean="0"/>
              <a:t/>
            </a:r>
            <a:br>
              <a:rPr lang="tr-TR" dirty="0" smtClean="0"/>
            </a:br>
            <a:endParaRPr lang="tr-TR" sz="4000"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1376194"/>
            <a:ext cx="3511985" cy="532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ikdörtgen 2"/>
          <p:cNvSpPr/>
          <p:nvPr/>
        </p:nvSpPr>
        <p:spPr>
          <a:xfrm>
            <a:off x="0" y="74067"/>
            <a:ext cx="9143999" cy="76944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r>
              <a:rPr lang="tr-TR" sz="4400" b="1" dirty="0" smtClean="0">
                <a:solidFill>
                  <a:prstClr val="black"/>
                </a:solidFill>
                <a:ea typeface="+mj-ea"/>
                <a:cs typeface="+mj-cs"/>
              </a:rPr>
              <a:t>KIYAFET KONUSUNDA UYGULAMALAR</a:t>
            </a:r>
            <a:endParaRPr lang="tr-TR" b="1" dirty="0"/>
          </a:p>
        </p:txBody>
      </p:sp>
      <p:sp>
        <p:nvSpPr>
          <p:cNvPr id="4" name="Metin kutusu 3"/>
          <p:cNvSpPr txBox="1"/>
          <p:nvPr/>
        </p:nvSpPr>
        <p:spPr>
          <a:xfrm>
            <a:off x="179512" y="1556792"/>
            <a:ext cx="4608512" cy="4247317"/>
          </a:xfrm>
          <a:prstGeom prst="rect">
            <a:avLst/>
          </a:prstGeom>
          <a:solidFill>
            <a:schemeClr val="accent5">
              <a:lumMod val="20000"/>
              <a:lumOff val="80000"/>
            </a:schemeClr>
          </a:solidFill>
        </p:spPr>
        <p:txBody>
          <a:bodyPr wrap="square" rtlCol="0">
            <a:spAutoFit/>
          </a:bodyPr>
          <a:lstStyle/>
          <a:p>
            <a:r>
              <a:rPr lang="tr-TR" dirty="0" smtClean="0"/>
              <a:t>1- ÖĞRENCİ OKULA OKUL KIYAFETİYLE GELECEK</a:t>
            </a:r>
          </a:p>
          <a:p>
            <a:endParaRPr lang="tr-TR" dirty="0" smtClean="0"/>
          </a:p>
          <a:p>
            <a:r>
              <a:rPr lang="tr-TR" dirty="0" smtClean="0"/>
              <a:t>2- ÖĞRENCİNİN ÇANTASINDA SİVİL BİR KIYAFET BULUNDURULACAK</a:t>
            </a:r>
          </a:p>
          <a:p>
            <a:endParaRPr lang="tr-TR" dirty="0" smtClean="0"/>
          </a:p>
          <a:p>
            <a:r>
              <a:rPr lang="tr-TR" dirty="0" smtClean="0"/>
              <a:t>3- OKUL KIYAFETİ GİYDİRİLİRKEN YAZ KIŞ UYGULAMASINA DİKKAT EDİLECEK.</a:t>
            </a:r>
          </a:p>
          <a:p>
            <a:endParaRPr lang="tr-TR" dirty="0" smtClean="0"/>
          </a:p>
          <a:p>
            <a:r>
              <a:rPr lang="tr-TR" dirty="0" smtClean="0"/>
              <a:t>4- OKUL KIYAFETLERİNDE ÖĞRENCİ İSİMLİKLERİNE ÖĞRENCİ İSİMLERİ YAZILACAK. </a:t>
            </a:r>
          </a:p>
          <a:p>
            <a:endParaRPr lang="tr-TR" dirty="0"/>
          </a:p>
          <a:p>
            <a:r>
              <a:rPr lang="tr-TR" dirty="0" smtClean="0"/>
              <a:t>5- OKUL KIYAFETİ İLK ETAPTA TAKIM OLARAK ALINACAK DAHA SONRA TEK ÜRÜN DİKİLMESİ GERÇEKLEŞTİRİLEBİLECEK…</a:t>
            </a:r>
            <a:endParaRPr lang="tr-TR" dirty="0"/>
          </a:p>
          <a:p>
            <a:endParaRPr lang="tr-TR" dirty="0"/>
          </a:p>
        </p:txBody>
      </p:sp>
    </p:spTree>
    <p:extLst>
      <p:ext uri="{BB962C8B-B14F-4D97-AF65-F5344CB8AC3E}">
        <p14:creationId xmlns:p14="http://schemas.microsoft.com/office/powerpoint/2010/main" val="3761047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5496" y="980728"/>
            <a:ext cx="3456384" cy="5616624"/>
          </a:xfrm>
        </p:spPr>
        <p:txBody>
          <a:bodyPr>
            <a:normAutofit/>
          </a:bodyPr>
          <a:lstStyle/>
          <a:p>
            <a:pPr algn="l"/>
            <a:r>
              <a:rPr lang="tr-TR" dirty="0" smtClean="0"/>
              <a:t/>
            </a:r>
            <a:br>
              <a:rPr lang="tr-TR" dirty="0" smtClean="0"/>
            </a:br>
            <a:r>
              <a:rPr lang="tr-TR" dirty="0" smtClean="0"/>
              <a:t/>
            </a:r>
            <a:br>
              <a:rPr lang="tr-TR" dirty="0" smtClean="0"/>
            </a:br>
            <a:endParaRPr lang="tr-TR" sz="4000"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1376194"/>
            <a:ext cx="3511985" cy="532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ikdörtgen 2"/>
          <p:cNvSpPr/>
          <p:nvPr/>
        </p:nvSpPr>
        <p:spPr>
          <a:xfrm>
            <a:off x="0" y="74067"/>
            <a:ext cx="9143999" cy="76944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r>
              <a:rPr lang="tr-TR" sz="4400" b="1" dirty="0" smtClean="0">
                <a:solidFill>
                  <a:prstClr val="black"/>
                </a:solidFill>
                <a:ea typeface="+mj-ea"/>
                <a:cs typeface="+mj-cs"/>
              </a:rPr>
              <a:t>KIYAFET KONUSUNDA UYGULAMALAR</a:t>
            </a:r>
            <a:endParaRPr lang="tr-TR" b="1" dirty="0"/>
          </a:p>
        </p:txBody>
      </p:sp>
      <p:sp>
        <p:nvSpPr>
          <p:cNvPr id="4" name="Metin kutusu 3"/>
          <p:cNvSpPr txBox="1"/>
          <p:nvPr/>
        </p:nvSpPr>
        <p:spPr>
          <a:xfrm>
            <a:off x="185593" y="2132856"/>
            <a:ext cx="4608512" cy="3447098"/>
          </a:xfrm>
          <a:prstGeom prst="rect">
            <a:avLst/>
          </a:prstGeom>
          <a:solidFill>
            <a:schemeClr val="accent5">
              <a:lumMod val="20000"/>
              <a:lumOff val="80000"/>
            </a:schemeClr>
          </a:solidFill>
        </p:spPr>
        <p:txBody>
          <a:bodyPr wrap="square" rtlCol="0">
            <a:spAutoFit/>
          </a:bodyPr>
          <a:lstStyle/>
          <a:p>
            <a:pPr algn="ctr"/>
            <a:r>
              <a:rPr lang="tr-TR" sz="4000" dirty="0" smtClean="0"/>
              <a:t>2024-2025 </a:t>
            </a:r>
          </a:p>
          <a:p>
            <a:pPr algn="ctr"/>
            <a:r>
              <a:rPr lang="tr-TR" sz="4000" dirty="0" smtClean="0"/>
              <a:t>EĞİTİM ÖĞRETİM YILI </a:t>
            </a:r>
            <a:r>
              <a:rPr lang="tr-TR" sz="4000" dirty="0"/>
              <a:t>TÜM ÖĞRENCİ VE VELİLERİMİZE </a:t>
            </a:r>
            <a:endParaRPr lang="tr-TR" sz="4000" dirty="0" smtClean="0"/>
          </a:p>
          <a:p>
            <a:pPr algn="ctr"/>
            <a:r>
              <a:rPr lang="tr-TR" sz="4000" dirty="0" smtClean="0"/>
              <a:t>HAYIRLI OLSUN</a:t>
            </a:r>
            <a:endParaRPr lang="tr-TR" sz="4000" dirty="0"/>
          </a:p>
          <a:p>
            <a:endParaRPr lang="tr-TR" dirty="0"/>
          </a:p>
        </p:txBody>
      </p:sp>
    </p:spTree>
    <p:extLst>
      <p:ext uri="{BB962C8B-B14F-4D97-AF65-F5344CB8AC3E}">
        <p14:creationId xmlns:p14="http://schemas.microsoft.com/office/powerpoint/2010/main" val="3452712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2438" y="47505"/>
            <a:ext cx="9108504" cy="850106"/>
          </a:xfrm>
        </p:spPr>
        <p:style>
          <a:lnRef idx="0">
            <a:schemeClr val="accent3"/>
          </a:lnRef>
          <a:fillRef idx="3">
            <a:schemeClr val="accent3"/>
          </a:fillRef>
          <a:effectRef idx="3">
            <a:schemeClr val="accent3"/>
          </a:effectRef>
          <a:fontRef idx="minor">
            <a:schemeClr val="lt1"/>
          </a:fontRef>
        </p:style>
        <p:txBody>
          <a:bodyPr>
            <a:noAutofit/>
          </a:bodyPr>
          <a:lstStyle/>
          <a:p>
            <a:r>
              <a:rPr lang="tr-TR" sz="2800" b="1" dirty="0" smtClean="0"/>
              <a:t>2024-2025 Eğitim </a:t>
            </a:r>
            <a:r>
              <a:rPr lang="tr-TR" sz="2800" b="1" dirty="0"/>
              <a:t>Ö</a:t>
            </a:r>
            <a:r>
              <a:rPr lang="tr-TR" sz="2800" b="1" dirty="0" smtClean="0"/>
              <a:t>ğretim </a:t>
            </a:r>
            <a:r>
              <a:rPr lang="tr-TR" sz="2800" b="1" dirty="0"/>
              <a:t>Y</a:t>
            </a:r>
            <a:r>
              <a:rPr lang="tr-TR" sz="2800" b="1" dirty="0" smtClean="0"/>
              <a:t>ılı </a:t>
            </a:r>
            <a:br>
              <a:rPr lang="tr-TR" sz="2800" b="1" dirty="0" smtClean="0"/>
            </a:br>
            <a:r>
              <a:rPr lang="tr-TR" sz="2800" b="1" dirty="0" smtClean="0"/>
              <a:t>Okul Kıyafetimiz</a:t>
            </a:r>
            <a:endParaRPr lang="tr-TR" sz="2800" b="1" dirty="0"/>
          </a:p>
        </p:txBody>
      </p:sp>
      <p:sp>
        <p:nvSpPr>
          <p:cNvPr id="3" name="AutoShape 2" descr="blob:https://web.whatsapp.com/92b8ec72-4d4d-4cb7-a7d6-cf760f70f604"/>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4" name="Dikdörtgen 3"/>
          <p:cNvSpPr/>
          <p:nvPr/>
        </p:nvSpPr>
        <p:spPr>
          <a:xfrm>
            <a:off x="471413" y="1155601"/>
            <a:ext cx="8424936" cy="5078313"/>
          </a:xfrm>
          <a:prstGeom prst="rect">
            <a:avLst/>
          </a:prstGeom>
        </p:spPr>
        <p:txBody>
          <a:bodyPr wrap="square">
            <a:spAutoFit/>
          </a:bodyPr>
          <a:lstStyle/>
          <a:p>
            <a:r>
              <a:rPr lang="tr-TR" b="1" dirty="0"/>
              <a:t>2024 - 2025 OKUL KIYAFET DEĞİŞİKLİĞİ KARARIMIZ</a:t>
            </a:r>
            <a:endParaRPr lang="tr-TR" dirty="0"/>
          </a:p>
          <a:p>
            <a:r>
              <a:rPr lang="tr-TR" dirty="0"/>
              <a:t> 2024-2025 Eğitim Öğretim Yılı için okulumuzun öğrenci kıyafetlerinin değiştirilmesine karar verilmiştir. Okul Aile Birliği Yönetim Kurulu ve Okul Yönetimince kurulan Okul Kılık Kıyafet Komisyonu yapılan toplantılarda aşağıdaki kararlarda geçen üniforma okulumuz için seçilmiştir.</a:t>
            </a:r>
          </a:p>
          <a:p>
            <a:r>
              <a:rPr lang="tr-TR" b="1" dirty="0"/>
              <a:t>ALINAN KARARLAR</a:t>
            </a:r>
            <a:endParaRPr lang="tr-TR" dirty="0"/>
          </a:p>
          <a:p>
            <a:r>
              <a:rPr lang="tr-TR" dirty="0"/>
              <a:t>1.       2024 /2025 Eğitim-Öğretim yılı ve sonraki yıllarda okula kayıt olan kız ve erkek öğrencilerin aşağıda belirlenen yeni kıyafetle, okula devam etmelerine,</a:t>
            </a:r>
          </a:p>
          <a:p>
            <a:r>
              <a:rPr lang="tr-TR" dirty="0"/>
              <a:t>2.       Her kişi ve kuruluşa serbest rekabet ortamında fırsat eşitliği sağlamak amacıyla belirlenen kıyafetlerin okulun ilan panosu ile web sayfasında duyurulmasına,</a:t>
            </a:r>
          </a:p>
          <a:p>
            <a:r>
              <a:rPr lang="tr-TR" dirty="0"/>
              <a:t>3.       Anlaşmalı mağazamız bulunmamakta olup kıyafetler örneğine uygun olmak kaydıyla istenilen mağazalardan temin edilmesine,</a:t>
            </a:r>
          </a:p>
          <a:p>
            <a:r>
              <a:rPr lang="tr-TR" dirty="0"/>
              <a:t>4.       Komisyon kararına uygun olmayan formanın kabul edilmemesine,</a:t>
            </a:r>
          </a:p>
          <a:p>
            <a:r>
              <a:rPr lang="tr-TR" dirty="0"/>
              <a:t>5.       Millî Eğitim Bakanlığına bağlı resmî ve özel okul öncesi, ilkokul, ortaokul ve lise öğrencilerinin kılık ve kıyafetlerine dair yönetmeliğin kılık ve kıyafet sınırlamaları ile ilgili hükümlerin uygulanmasına,</a:t>
            </a:r>
          </a:p>
          <a:p>
            <a:r>
              <a:rPr lang="tr-TR" dirty="0"/>
              <a:t>karar verildi.</a:t>
            </a:r>
          </a:p>
          <a:p>
            <a:r>
              <a:rPr lang="tr-TR" dirty="0"/>
              <a:t> </a:t>
            </a:r>
          </a:p>
        </p:txBody>
      </p:sp>
    </p:spTree>
    <p:extLst>
      <p:ext uri="{BB962C8B-B14F-4D97-AF65-F5344CB8AC3E}">
        <p14:creationId xmlns:p14="http://schemas.microsoft.com/office/powerpoint/2010/main" val="2798454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2438" y="47505"/>
            <a:ext cx="9108504" cy="850106"/>
          </a:xfrm>
        </p:spPr>
        <p:style>
          <a:lnRef idx="0">
            <a:schemeClr val="accent3"/>
          </a:lnRef>
          <a:fillRef idx="3">
            <a:schemeClr val="accent3"/>
          </a:fillRef>
          <a:effectRef idx="3">
            <a:schemeClr val="accent3"/>
          </a:effectRef>
          <a:fontRef idx="minor">
            <a:schemeClr val="lt1"/>
          </a:fontRef>
        </p:style>
        <p:txBody>
          <a:bodyPr>
            <a:noAutofit/>
          </a:bodyPr>
          <a:lstStyle/>
          <a:p>
            <a:r>
              <a:rPr lang="tr-TR" sz="2800" b="1" dirty="0" smtClean="0"/>
              <a:t>2024-2025 Eğitim </a:t>
            </a:r>
            <a:r>
              <a:rPr lang="tr-TR" sz="2800" b="1" dirty="0"/>
              <a:t>Ö</a:t>
            </a:r>
            <a:r>
              <a:rPr lang="tr-TR" sz="2800" b="1" dirty="0" smtClean="0"/>
              <a:t>ğretim </a:t>
            </a:r>
            <a:r>
              <a:rPr lang="tr-TR" sz="2800" b="1" dirty="0"/>
              <a:t>Y</a:t>
            </a:r>
            <a:r>
              <a:rPr lang="tr-TR" sz="2800" b="1" dirty="0" smtClean="0"/>
              <a:t>ılı </a:t>
            </a:r>
            <a:br>
              <a:rPr lang="tr-TR" sz="2800" b="1" dirty="0" smtClean="0"/>
            </a:br>
            <a:r>
              <a:rPr lang="tr-TR" sz="2800" b="1" dirty="0" smtClean="0"/>
              <a:t>Okul Kıyafetimiz</a:t>
            </a:r>
            <a:endParaRPr lang="tr-TR" sz="2800" b="1" dirty="0"/>
          </a:p>
        </p:txBody>
      </p:sp>
      <p:sp>
        <p:nvSpPr>
          <p:cNvPr id="3" name="AutoShape 2" descr="blob:https://web.whatsapp.com/92b8ec72-4d4d-4cb7-a7d6-cf760f70f604"/>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4" name="Dikdörtgen 3"/>
          <p:cNvSpPr/>
          <p:nvPr/>
        </p:nvSpPr>
        <p:spPr>
          <a:xfrm>
            <a:off x="428774" y="2492896"/>
            <a:ext cx="8424936" cy="2585323"/>
          </a:xfrm>
          <a:prstGeom prst="rect">
            <a:avLst/>
          </a:prstGeom>
        </p:spPr>
        <p:txBody>
          <a:bodyPr wrap="square">
            <a:spAutoFit/>
          </a:bodyPr>
          <a:lstStyle/>
          <a:p>
            <a:r>
              <a:rPr lang="tr-TR" b="1" dirty="0" smtClean="0"/>
              <a:t>ÖĞRENCİ </a:t>
            </a:r>
            <a:r>
              <a:rPr lang="tr-TR" b="1" dirty="0"/>
              <a:t>KIYAFETLERİ</a:t>
            </a:r>
            <a:endParaRPr lang="tr-TR" dirty="0"/>
          </a:p>
          <a:p>
            <a:r>
              <a:rPr lang="tr-TR" dirty="0"/>
              <a:t>Millî Eğitim Bakanlığına Bağlı Okul Öğrencilerinin Kılık ve Kıyafetlerine Dair Yönetmelik ve Genelgeye göre; okulumuzda kıyafet uygulamasının 2023-2024 Eğitim-Öğretim Yılında yeni kayıt yaptıracak öğrenciler için yeni okul kıyafeti alt eşofman rengi lacivert rengi olacak, üst eşofman lacivert üzerine yeşil hat çekilmiş, tişört olarak beyaz renk üzerine okul logosu kısa ve uzun kol olmak üzere veli ve öğrenci görüşleri de dikkate alınarak değiştirilmesi yönünde karar verilmiştir. Bu karara istinaden "Okul Kılık-Kıyafet Belirleme Komisyonu" toplanarak çalışmalarını sonuçlandırmıştır. Komisyon aşağıdaki şekilde kararlar almıştır.</a:t>
            </a:r>
          </a:p>
        </p:txBody>
      </p:sp>
    </p:spTree>
    <p:extLst>
      <p:ext uri="{BB962C8B-B14F-4D97-AF65-F5344CB8AC3E}">
        <p14:creationId xmlns:p14="http://schemas.microsoft.com/office/powerpoint/2010/main" val="42584744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88640"/>
            <a:ext cx="3008313" cy="563662"/>
          </a:xfrm>
        </p:spPr>
        <p:txBody>
          <a:bodyPr/>
          <a:lstStyle/>
          <a:p>
            <a:pPr algn="ctr"/>
            <a:r>
              <a:rPr lang="tr-TR" dirty="0" smtClean="0"/>
              <a:t>       ANKET</a:t>
            </a:r>
            <a:endParaRPr lang="tr-TR" dirty="0"/>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3552347522"/>
              </p:ext>
            </p:extLst>
          </p:nvPr>
        </p:nvGraphicFramePr>
        <p:xfrm>
          <a:off x="3851920" y="273050"/>
          <a:ext cx="5040560" cy="6180286"/>
        </p:xfrm>
        <a:graphic>
          <a:graphicData uri="http://schemas.openxmlformats.org/drawingml/2006/chart">
            <c:chart xmlns:c="http://schemas.openxmlformats.org/drawingml/2006/chart" xmlns:r="http://schemas.openxmlformats.org/officeDocument/2006/relationships" r:id="rId2"/>
          </a:graphicData>
        </a:graphic>
      </p:graphicFrame>
      <p:sp>
        <p:nvSpPr>
          <p:cNvPr id="4" name="Metin Yer Tutucusu 3"/>
          <p:cNvSpPr>
            <a:spLocks noGrp="1"/>
          </p:cNvSpPr>
          <p:nvPr>
            <p:ph type="body" sz="half" idx="2"/>
          </p:nvPr>
        </p:nvSpPr>
        <p:spPr>
          <a:xfrm>
            <a:off x="251520" y="764704"/>
            <a:ext cx="3456384" cy="5832648"/>
          </a:xfrm>
          <a:solidFill>
            <a:schemeClr val="accent5">
              <a:lumMod val="20000"/>
              <a:lumOff val="80000"/>
            </a:schemeClr>
          </a:solidFill>
        </p:spPr>
        <p:txBody>
          <a:bodyPr>
            <a:normAutofit/>
          </a:bodyPr>
          <a:lstStyle/>
          <a:p>
            <a:pPr algn="just"/>
            <a:r>
              <a:rPr lang="tr-TR" dirty="0"/>
              <a:t> </a:t>
            </a:r>
            <a:r>
              <a:rPr lang="tr-TR" dirty="0" smtClean="0"/>
              <a:t>      Sayın </a:t>
            </a:r>
            <a:r>
              <a:rPr lang="tr-TR" dirty="0"/>
              <a:t>Velimiz, Millî Eğitim Bakanlığına Bağlı Okul Öğrencilerinin Kılık ve Kıyafetlerine Dair Yönetmeliğin 3. maddesinin 2. Fıkrası gereğince  okul yönetimi ve okul-aile birliğinin koordinatörlüğünde, Okul Öğrencilerinin Kılık ve Kıyafetlerine Dair Yönetmeliğin 4 üncü maddesinde yer alan sınırlamalara aykırı olmamak kaydıyla, </a:t>
            </a:r>
            <a:r>
              <a:rPr lang="tr-TR" dirty="0" smtClean="0"/>
              <a:t>02/05/2024 tarih ve 180 </a:t>
            </a:r>
            <a:r>
              <a:rPr lang="tr-TR" dirty="0" err="1" smtClean="0"/>
              <a:t>no’lu</a:t>
            </a:r>
            <a:r>
              <a:rPr lang="tr-TR" dirty="0" smtClean="0"/>
              <a:t> OAB kararı ile, velilerin </a:t>
            </a:r>
            <a:r>
              <a:rPr lang="tr-TR" dirty="0"/>
              <a:t>yüzde ellisinden fazlasının muvafakati alınarak ilgili eğitim-öğretim yılı için okul kıyafeti veya kıyafetleri belirlenebilir. Bu fıkranın uygulanmasına dair </a:t>
            </a:r>
            <a:r>
              <a:rPr lang="tr-TR" dirty="0" err="1"/>
              <a:t>usûl</a:t>
            </a:r>
            <a:r>
              <a:rPr lang="tr-TR" dirty="0"/>
              <a:t> ve esaslar Millî Eğitim Bakanlığı tarafından hazırlanan yönerge ile belirlenir." İfadeleri yer almaktadır.</a:t>
            </a:r>
          </a:p>
          <a:p>
            <a:pPr algn="just"/>
            <a:r>
              <a:rPr lang="tr-TR" dirty="0" smtClean="0"/>
              <a:t>     Yönetmelik </a:t>
            </a:r>
            <a:r>
              <a:rPr lang="tr-TR" dirty="0"/>
              <a:t>hükümlerine göre okul kıyafeti belirleme yetkisi siz değerli velilerimize bırakılmaktadır. Okulumuzdaki kılık kıyafet düzenlemesi ile ilgili bu anket formunu 08.08.2024 perşembe günü saat 17:00 a kadar doldurmanızı bekliyoruz.  </a:t>
            </a:r>
            <a:endParaRPr lang="tr-TR" dirty="0" smtClean="0"/>
          </a:p>
          <a:p>
            <a:pPr algn="just"/>
            <a:r>
              <a:rPr lang="tr-TR" dirty="0" smtClean="0"/>
              <a:t>(</a:t>
            </a:r>
            <a:r>
              <a:rPr lang="tr-TR" dirty="0"/>
              <a:t>Tüm alanlar doldurulduktan sonra gönderilebilecektir.) </a:t>
            </a:r>
            <a:endParaRPr lang="tr-TR" dirty="0" smtClean="0"/>
          </a:p>
          <a:p>
            <a:pPr algn="just"/>
            <a:r>
              <a:rPr lang="tr-TR" dirty="0" smtClean="0"/>
              <a:t>Google form üzerinden anket sonuçlandırılmıştır.</a:t>
            </a:r>
            <a:endParaRPr lang="tr-TR" dirty="0"/>
          </a:p>
        </p:txBody>
      </p:sp>
    </p:spTree>
    <p:extLst>
      <p:ext uri="{BB962C8B-B14F-4D97-AF65-F5344CB8AC3E}">
        <p14:creationId xmlns:p14="http://schemas.microsoft.com/office/powerpoint/2010/main" val="1797704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2438" y="47505"/>
            <a:ext cx="9108504" cy="850106"/>
          </a:xfrm>
        </p:spPr>
        <p:style>
          <a:lnRef idx="0">
            <a:schemeClr val="accent3"/>
          </a:lnRef>
          <a:fillRef idx="3">
            <a:schemeClr val="accent3"/>
          </a:fillRef>
          <a:effectRef idx="3">
            <a:schemeClr val="accent3"/>
          </a:effectRef>
          <a:fontRef idx="minor">
            <a:schemeClr val="lt1"/>
          </a:fontRef>
        </p:style>
        <p:txBody>
          <a:bodyPr>
            <a:noAutofit/>
          </a:bodyPr>
          <a:lstStyle/>
          <a:p>
            <a:r>
              <a:rPr lang="tr-TR" sz="2800" b="1" dirty="0" smtClean="0"/>
              <a:t>2024-2025 Eğitim </a:t>
            </a:r>
            <a:r>
              <a:rPr lang="tr-TR" sz="2800" b="1" dirty="0"/>
              <a:t>Ö</a:t>
            </a:r>
            <a:r>
              <a:rPr lang="tr-TR" sz="2800" b="1" dirty="0" smtClean="0"/>
              <a:t>ğretim </a:t>
            </a:r>
            <a:r>
              <a:rPr lang="tr-TR" sz="2800" b="1" dirty="0"/>
              <a:t>Y</a:t>
            </a:r>
            <a:r>
              <a:rPr lang="tr-TR" sz="2800" b="1" dirty="0" smtClean="0"/>
              <a:t>ılı </a:t>
            </a:r>
            <a:br>
              <a:rPr lang="tr-TR" sz="2800" b="1" dirty="0" smtClean="0"/>
            </a:br>
            <a:r>
              <a:rPr lang="tr-TR" sz="2800" b="1" dirty="0" smtClean="0"/>
              <a:t>Okul Kıyafetimiz</a:t>
            </a:r>
            <a:endParaRPr lang="tr-TR" sz="2800" b="1" dirty="0"/>
          </a:p>
        </p:txBody>
      </p:sp>
      <p:sp>
        <p:nvSpPr>
          <p:cNvPr id="3" name="AutoShape 2" descr="blob:https://web.whatsapp.com/92b8ec72-4d4d-4cb7-a7d6-cf760f70f604"/>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08720"/>
            <a:ext cx="9144000" cy="5949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1603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2438" y="47505"/>
            <a:ext cx="9108504" cy="850106"/>
          </a:xfrm>
        </p:spPr>
        <p:style>
          <a:lnRef idx="0">
            <a:schemeClr val="accent3"/>
          </a:lnRef>
          <a:fillRef idx="3">
            <a:schemeClr val="accent3"/>
          </a:fillRef>
          <a:effectRef idx="3">
            <a:schemeClr val="accent3"/>
          </a:effectRef>
          <a:fontRef idx="minor">
            <a:schemeClr val="lt1"/>
          </a:fontRef>
        </p:style>
        <p:txBody>
          <a:bodyPr>
            <a:noAutofit/>
          </a:bodyPr>
          <a:lstStyle/>
          <a:p>
            <a:r>
              <a:rPr lang="tr-TR" sz="2800" b="1" dirty="0" smtClean="0"/>
              <a:t>2024-2025 Eğitim </a:t>
            </a:r>
            <a:r>
              <a:rPr lang="tr-TR" sz="2800" b="1" dirty="0"/>
              <a:t>Ö</a:t>
            </a:r>
            <a:r>
              <a:rPr lang="tr-TR" sz="2800" b="1" dirty="0" smtClean="0"/>
              <a:t>ğretim </a:t>
            </a:r>
            <a:r>
              <a:rPr lang="tr-TR" sz="2800" b="1" dirty="0"/>
              <a:t>Y</a:t>
            </a:r>
            <a:r>
              <a:rPr lang="tr-TR" sz="2800" b="1" dirty="0" smtClean="0"/>
              <a:t>ılı </a:t>
            </a:r>
            <a:br>
              <a:rPr lang="tr-TR" sz="2800" b="1" dirty="0" smtClean="0"/>
            </a:br>
            <a:r>
              <a:rPr lang="tr-TR" sz="2800" b="1" dirty="0" smtClean="0"/>
              <a:t>Okul Kıyafetimiz</a:t>
            </a:r>
            <a:endParaRPr lang="tr-TR" sz="2800" b="1" dirty="0"/>
          </a:p>
        </p:txBody>
      </p:sp>
      <p:sp>
        <p:nvSpPr>
          <p:cNvPr id="3" name="AutoShape 2" descr="blob:https://web.whatsapp.com/92b8ec72-4d4d-4cb7-a7d6-cf760f70f604"/>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7" y="1196752"/>
            <a:ext cx="4990224" cy="532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Metin kutusu 3"/>
          <p:cNvSpPr txBox="1"/>
          <p:nvPr/>
        </p:nvSpPr>
        <p:spPr>
          <a:xfrm>
            <a:off x="155575" y="1240994"/>
            <a:ext cx="3696345" cy="3970318"/>
          </a:xfrm>
          <a:prstGeom prst="rect">
            <a:avLst/>
          </a:prstGeom>
          <a:solidFill>
            <a:schemeClr val="accent5">
              <a:lumMod val="20000"/>
              <a:lumOff val="80000"/>
            </a:schemeClr>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t>OKUL KIYAFETİ </a:t>
            </a:r>
          </a:p>
          <a:p>
            <a:endParaRPr lang="tr-TR" dirty="0" smtClean="0"/>
          </a:p>
          <a:p>
            <a:pPr marL="285750" indent="-285750">
              <a:buFont typeface="Arial" charset="0"/>
              <a:buChar char="•"/>
            </a:pPr>
            <a:r>
              <a:rPr lang="tr-TR" dirty="0" smtClean="0"/>
              <a:t>1 ADET ÜST EŞORFMAN</a:t>
            </a:r>
          </a:p>
          <a:p>
            <a:pPr marL="285750" indent="-285750">
              <a:buFont typeface="Arial" charset="0"/>
              <a:buChar char="•"/>
            </a:pPr>
            <a:endParaRPr lang="tr-TR" dirty="0" smtClean="0"/>
          </a:p>
          <a:p>
            <a:pPr marL="285750" indent="-285750">
              <a:buFont typeface="Arial" charset="0"/>
              <a:buChar char="•"/>
            </a:pPr>
            <a:r>
              <a:rPr lang="tr-TR" dirty="0" smtClean="0"/>
              <a:t>1 ADET ALT EŞORFMAN</a:t>
            </a:r>
          </a:p>
          <a:p>
            <a:pPr marL="285750" indent="-285750">
              <a:buFont typeface="Arial" charset="0"/>
              <a:buChar char="•"/>
            </a:pPr>
            <a:endParaRPr lang="tr-TR" dirty="0" smtClean="0"/>
          </a:p>
          <a:p>
            <a:pPr marL="285750" indent="-285750">
              <a:buFont typeface="Arial" charset="0"/>
              <a:buChar char="•"/>
            </a:pPr>
            <a:r>
              <a:rPr lang="tr-TR" dirty="0" smtClean="0"/>
              <a:t>1 ADETKISA KOL TİŞÖRT</a:t>
            </a:r>
          </a:p>
          <a:p>
            <a:pPr marL="285750" indent="-285750">
              <a:buFont typeface="Arial" charset="0"/>
              <a:buChar char="•"/>
            </a:pPr>
            <a:endParaRPr lang="tr-TR" dirty="0" smtClean="0"/>
          </a:p>
          <a:p>
            <a:pPr marL="285750" indent="-285750">
              <a:buFont typeface="Arial" charset="0"/>
              <a:buChar char="•"/>
            </a:pPr>
            <a:r>
              <a:rPr lang="tr-TR" dirty="0" smtClean="0"/>
              <a:t>1 ADET UZUN KOL </a:t>
            </a:r>
            <a:r>
              <a:rPr lang="tr-TR" dirty="0" smtClean="0"/>
              <a:t>TİŞÖRT</a:t>
            </a:r>
          </a:p>
          <a:p>
            <a:pPr marL="285750" indent="-285750">
              <a:buFont typeface="Arial" charset="0"/>
              <a:buChar char="•"/>
            </a:pPr>
            <a:endParaRPr lang="tr-TR" dirty="0"/>
          </a:p>
          <a:p>
            <a:pPr marL="285750" indent="-285750">
              <a:buFont typeface="Arial" charset="0"/>
              <a:buChar char="•"/>
            </a:pPr>
            <a:endParaRPr lang="tr-TR" dirty="0" smtClean="0"/>
          </a:p>
          <a:p>
            <a:pPr marL="285750" indent="-285750">
              <a:buFont typeface="Arial" charset="0"/>
              <a:buChar char="•"/>
            </a:pPr>
            <a:endParaRPr lang="tr-TR" dirty="0"/>
          </a:p>
          <a:p>
            <a:pPr marL="285750" indent="-285750">
              <a:buFont typeface="Arial" charset="0"/>
              <a:buChar char="•"/>
            </a:pPr>
            <a:endParaRPr lang="tr-TR" dirty="0" smtClean="0"/>
          </a:p>
          <a:p>
            <a:pPr marL="285750" indent="-285750">
              <a:buFont typeface="Arial" charset="0"/>
              <a:buChar char="•"/>
            </a:pPr>
            <a:endParaRPr lang="tr-TR" dirty="0"/>
          </a:p>
        </p:txBody>
      </p:sp>
    </p:spTree>
    <p:extLst>
      <p:ext uri="{BB962C8B-B14F-4D97-AF65-F5344CB8AC3E}">
        <p14:creationId xmlns:p14="http://schemas.microsoft.com/office/powerpoint/2010/main" val="2235514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5496" y="980728"/>
            <a:ext cx="3960440" cy="5616624"/>
          </a:xfrm>
          <a:solidFill>
            <a:schemeClr val="accent5">
              <a:lumMod val="20000"/>
              <a:lumOff val="80000"/>
            </a:schemeClr>
          </a:solidFill>
        </p:spPr>
        <p:txBody>
          <a:bodyPr>
            <a:normAutofit/>
          </a:bodyPr>
          <a:lstStyle/>
          <a:p>
            <a:pPr algn="l"/>
            <a:r>
              <a:rPr lang="tr-TR" dirty="0" smtClean="0"/>
              <a:t/>
            </a:r>
            <a:br>
              <a:rPr lang="tr-TR" dirty="0" smtClean="0"/>
            </a:br>
            <a:r>
              <a:rPr lang="tr-TR" dirty="0" smtClean="0"/>
              <a:t>*</a:t>
            </a:r>
            <a:r>
              <a:rPr lang="tr-TR" sz="4000" dirty="0" smtClean="0"/>
              <a:t>Göğüs </a:t>
            </a:r>
            <a:r>
              <a:rPr lang="tr-TR" sz="4000" dirty="0"/>
              <a:t>78 </a:t>
            </a:r>
            <a:r>
              <a:rPr lang="tr-TR" sz="4000" dirty="0" smtClean="0"/>
              <a:t>cm</a:t>
            </a:r>
            <a:br>
              <a:rPr lang="tr-TR" sz="4000" dirty="0" smtClean="0"/>
            </a:br>
            <a:r>
              <a:rPr lang="tr-TR" sz="4000" dirty="0" smtClean="0"/>
              <a:t>*Mont </a:t>
            </a:r>
            <a:r>
              <a:rPr lang="tr-TR" sz="4000" dirty="0"/>
              <a:t>boyu 46 </a:t>
            </a:r>
            <a:r>
              <a:rPr lang="tr-TR" sz="4000" dirty="0" smtClean="0"/>
              <a:t>cm </a:t>
            </a:r>
            <a:br>
              <a:rPr lang="tr-TR" sz="4000" dirty="0" smtClean="0"/>
            </a:br>
            <a:r>
              <a:rPr lang="tr-TR" sz="4000" dirty="0" smtClean="0"/>
              <a:t>*Kalça </a:t>
            </a:r>
            <a:r>
              <a:rPr lang="tr-TR" sz="4000" dirty="0"/>
              <a:t>68 </a:t>
            </a:r>
            <a:r>
              <a:rPr lang="tr-TR" sz="4000" dirty="0" smtClean="0"/>
              <a:t>cm</a:t>
            </a:r>
            <a:br>
              <a:rPr lang="tr-TR" sz="4000" dirty="0" smtClean="0"/>
            </a:br>
            <a:r>
              <a:rPr lang="tr-TR" sz="4000" dirty="0" smtClean="0"/>
              <a:t>*Pantolon </a:t>
            </a:r>
            <a:r>
              <a:rPr lang="tr-TR" sz="4000" dirty="0"/>
              <a:t>boyu 63 cm</a:t>
            </a:r>
            <a:br>
              <a:rPr lang="tr-TR" sz="4000" dirty="0"/>
            </a:br>
            <a:endParaRPr lang="tr-TR" sz="4000"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980728"/>
            <a:ext cx="5400600"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ikdörtgen 2"/>
          <p:cNvSpPr/>
          <p:nvPr/>
        </p:nvSpPr>
        <p:spPr>
          <a:xfrm>
            <a:off x="0" y="74067"/>
            <a:ext cx="9143999" cy="769441"/>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tr-TR" sz="4400" b="1" dirty="0">
                <a:solidFill>
                  <a:prstClr val="black"/>
                </a:solidFill>
                <a:ea typeface="+mj-ea"/>
                <a:cs typeface="+mj-cs"/>
              </a:rPr>
              <a:t>3 </a:t>
            </a:r>
            <a:r>
              <a:rPr lang="tr-TR" sz="4400" b="1" dirty="0" smtClean="0">
                <a:solidFill>
                  <a:prstClr val="black"/>
                </a:solidFill>
                <a:ea typeface="+mj-ea"/>
                <a:cs typeface="+mj-cs"/>
              </a:rPr>
              <a:t>YAŞ</a:t>
            </a:r>
            <a:endParaRPr lang="tr-TR" b="1" dirty="0"/>
          </a:p>
        </p:txBody>
      </p:sp>
    </p:spTree>
    <p:extLst>
      <p:ext uri="{BB962C8B-B14F-4D97-AF65-F5344CB8AC3E}">
        <p14:creationId xmlns:p14="http://schemas.microsoft.com/office/powerpoint/2010/main" val="1286363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5496" y="980728"/>
            <a:ext cx="3960440" cy="5616624"/>
          </a:xfrm>
          <a:solidFill>
            <a:schemeClr val="accent5">
              <a:lumMod val="20000"/>
              <a:lumOff val="80000"/>
            </a:schemeClr>
          </a:solidFill>
        </p:spPr>
        <p:txBody>
          <a:bodyPr>
            <a:normAutofit/>
          </a:bodyPr>
          <a:lstStyle/>
          <a:p>
            <a:pPr algn="l"/>
            <a:r>
              <a:rPr lang="tr-TR" dirty="0" smtClean="0"/>
              <a:t/>
            </a:r>
            <a:br>
              <a:rPr lang="tr-TR" dirty="0" smtClean="0"/>
            </a:br>
            <a:r>
              <a:rPr lang="tr-TR" dirty="0" smtClean="0"/>
              <a:t>*</a:t>
            </a:r>
            <a:r>
              <a:rPr lang="tr-TR" sz="4000" dirty="0"/>
              <a:t>Göğüs 80 cm </a:t>
            </a:r>
            <a:r>
              <a:rPr lang="tr-TR" sz="4000" dirty="0" smtClean="0"/>
              <a:t>*Mont </a:t>
            </a:r>
            <a:r>
              <a:rPr lang="tr-TR" sz="4000" dirty="0"/>
              <a:t>boyu 48 </a:t>
            </a:r>
            <a:r>
              <a:rPr lang="tr-TR" sz="4000" dirty="0" smtClean="0"/>
              <a:t>cm</a:t>
            </a:r>
            <a:br>
              <a:rPr lang="tr-TR" sz="4000" dirty="0" smtClean="0"/>
            </a:br>
            <a:r>
              <a:rPr lang="tr-TR" sz="4000" dirty="0"/>
              <a:t>*</a:t>
            </a:r>
            <a:r>
              <a:rPr lang="tr-TR" sz="4000" dirty="0" smtClean="0"/>
              <a:t>Kalça </a:t>
            </a:r>
            <a:r>
              <a:rPr lang="tr-TR" sz="4000" dirty="0"/>
              <a:t>72 </a:t>
            </a:r>
            <a:r>
              <a:rPr lang="tr-TR" sz="4000" dirty="0" smtClean="0"/>
              <a:t>cm</a:t>
            </a:r>
            <a:br>
              <a:rPr lang="tr-TR" sz="4000" dirty="0" smtClean="0"/>
            </a:br>
            <a:r>
              <a:rPr lang="tr-TR" sz="4000" dirty="0"/>
              <a:t>*</a:t>
            </a:r>
            <a:r>
              <a:rPr lang="tr-TR" sz="4000" dirty="0" err="1" smtClean="0"/>
              <a:t>Pant</a:t>
            </a:r>
            <a:r>
              <a:rPr lang="tr-TR" sz="4000" dirty="0" smtClean="0"/>
              <a:t> </a:t>
            </a:r>
            <a:r>
              <a:rPr lang="tr-TR" sz="4000" dirty="0"/>
              <a:t>boyu 66 cm</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980728"/>
            <a:ext cx="5400600"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ikdörtgen 2"/>
          <p:cNvSpPr/>
          <p:nvPr/>
        </p:nvSpPr>
        <p:spPr>
          <a:xfrm>
            <a:off x="0" y="74067"/>
            <a:ext cx="9143999" cy="769441"/>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tr-TR" sz="4400" b="1" dirty="0" smtClean="0">
                <a:solidFill>
                  <a:prstClr val="black"/>
                </a:solidFill>
                <a:ea typeface="+mj-ea"/>
                <a:cs typeface="+mj-cs"/>
              </a:rPr>
              <a:t>4 YAŞ</a:t>
            </a:r>
            <a:endParaRPr lang="tr-TR" b="1" dirty="0"/>
          </a:p>
        </p:txBody>
      </p:sp>
    </p:spTree>
    <p:extLst>
      <p:ext uri="{BB962C8B-B14F-4D97-AF65-F5344CB8AC3E}">
        <p14:creationId xmlns:p14="http://schemas.microsoft.com/office/powerpoint/2010/main" val="38560689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5496" y="980728"/>
            <a:ext cx="3960440" cy="5616624"/>
          </a:xfrm>
          <a:solidFill>
            <a:schemeClr val="accent5">
              <a:lumMod val="20000"/>
              <a:lumOff val="80000"/>
            </a:schemeClr>
          </a:solidFill>
        </p:spPr>
        <p:txBody>
          <a:bodyPr>
            <a:normAutofit/>
          </a:bodyPr>
          <a:lstStyle/>
          <a:p>
            <a:pPr algn="l"/>
            <a:r>
              <a:rPr lang="tr-TR" dirty="0" smtClean="0"/>
              <a:t/>
            </a:r>
            <a:br>
              <a:rPr lang="tr-TR" dirty="0" smtClean="0"/>
            </a:br>
            <a:r>
              <a:rPr lang="tr-TR" dirty="0" smtClean="0"/>
              <a:t>*</a:t>
            </a:r>
            <a:r>
              <a:rPr lang="tr-TR" sz="4000" dirty="0"/>
              <a:t>Göğüs 82 </a:t>
            </a:r>
            <a:r>
              <a:rPr lang="tr-TR" sz="4000" dirty="0" smtClean="0"/>
              <a:t>cm</a:t>
            </a:r>
            <a:br>
              <a:rPr lang="tr-TR" sz="4000" dirty="0" smtClean="0"/>
            </a:br>
            <a:r>
              <a:rPr lang="tr-TR" sz="4000" dirty="0"/>
              <a:t>*</a:t>
            </a:r>
            <a:r>
              <a:rPr lang="tr-TR" sz="4000" dirty="0" smtClean="0"/>
              <a:t>Mont </a:t>
            </a:r>
            <a:r>
              <a:rPr lang="tr-TR" sz="4000" dirty="0"/>
              <a:t>boyu 50 </a:t>
            </a:r>
            <a:r>
              <a:rPr lang="tr-TR" sz="4000" dirty="0" smtClean="0"/>
              <a:t>cm</a:t>
            </a:r>
            <a:br>
              <a:rPr lang="tr-TR" sz="4000" dirty="0" smtClean="0"/>
            </a:br>
            <a:r>
              <a:rPr lang="tr-TR" sz="4000" dirty="0"/>
              <a:t>*</a:t>
            </a:r>
            <a:r>
              <a:rPr lang="tr-TR" sz="4000" dirty="0" smtClean="0"/>
              <a:t>Kalça </a:t>
            </a:r>
            <a:r>
              <a:rPr lang="tr-TR" sz="4000" dirty="0"/>
              <a:t>76 </a:t>
            </a:r>
            <a:r>
              <a:rPr lang="tr-TR" sz="4000" dirty="0" smtClean="0"/>
              <a:t>cm</a:t>
            </a:r>
            <a:br>
              <a:rPr lang="tr-TR" sz="4000" dirty="0" smtClean="0"/>
            </a:br>
            <a:r>
              <a:rPr lang="tr-TR" sz="4000" dirty="0"/>
              <a:t>*</a:t>
            </a:r>
            <a:r>
              <a:rPr lang="tr-TR" sz="4000" dirty="0" err="1" smtClean="0"/>
              <a:t>Pant</a:t>
            </a:r>
            <a:r>
              <a:rPr lang="tr-TR" sz="4000" dirty="0" smtClean="0"/>
              <a:t> </a:t>
            </a:r>
            <a:r>
              <a:rPr lang="tr-TR" sz="4000" dirty="0"/>
              <a:t>boyu 69 cm</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980728"/>
            <a:ext cx="5400600"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ikdörtgen 2"/>
          <p:cNvSpPr/>
          <p:nvPr/>
        </p:nvSpPr>
        <p:spPr>
          <a:xfrm>
            <a:off x="0" y="74067"/>
            <a:ext cx="9143999" cy="76944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r>
              <a:rPr lang="tr-TR" sz="4400" b="1" dirty="0" smtClean="0">
                <a:solidFill>
                  <a:prstClr val="black"/>
                </a:solidFill>
                <a:ea typeface="+mj-ea"/>
                <a:cs typeface="+mj-cs"/>
              </a:rPr>
              <a:t>5 YAŞ</a:t>
            </a:r>
            <a:endParaRPr lang="tr-TR" b="1" dirty="0"/>
          </a:p>
        </p:txBody>
      </p:sp>
    </p:spTree>
    <p:extLst>
      <p:ext uri="{BB962C8B-B14F-4D97-AF65-F5344CB8AC3E}">
        <p14:creationId xmlns:p14="http://schemas.microsoft.com/office/powerpoint/2010/main" val="3867336294"/>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TotalTime>
  <Words>389</Words>
  <Application>Microsoft Office PowerPoint</Application>
  <PresentationFormat>Ekran Gösterisi (4:3)</PresentationFormat>
  <Paragraphs>60</Paragraphs>
  <Slides>12</Slides>
  <Notes>0</Notes>
  <HiddenSlides>0</HiddenSlides>
  <MMClips>0</MMClips>
  <ScaleCrop>false</ScaleCrop>
  <HeadingPairs>
    <vt:vector size="4" baseType="variant">
      <vt:variant>
        <vt:lpstr>Tema</vt:lpstr>
      </vt:variant>
      <vt:variant>
        <vt:i4>1</vt:i4>
      </vt:variant>
      <vt:variant>
        <vt:lpstr>Slayt Başlıkları</vt:lpstr>
      </vt:variant>
      <vt:variant>
        <vt:i4>12</vt:i4>
      </vt:variant>
    </vt:vector>
  </HeadingPairs>
  <TitlesOfParts>
    <vt:vector size="13" baseType="lpstr">
      <vt:lpstr>Ofis Teması</vt:lpstr>
      <vt:lpstr>HAMİTLER TOKİ ANAOKULU</vt:lpstr>
      <vt:lpstr>2024-2025 Eğitim Öğretim Yılı  Okul Kıyafetimiz</vt:lpstr>
      <vt:lpstr>2024-2025 Eğitim Öğretim Yılı  Okul Kıyafetimiz</vt:lpstr>
      <vt:lpstr>       ANKET</vt:lpstr>
      <vt:lpstr>2024-2025 Eğitim Öğretim Yılı  Okul Kıyafetimiz</vt:lpstr>
      <vt:lpstr>2024-2025 Eğitim Öğretim Yılı  Okul Kıyafetimiz</vt:lpstr>
      <vt:lpstr> *Göğüs 78 cm *Mont boyu 46 cm  *Kalça 68 cm *Pantolon boyu 63 cm </vt:lpstr>
      <vt:lpstr> *Göğüs 80 cm *Mont boyu 48 cm *Kalça 72 cm *Pant boyu 66 cm</vt:lpstr>
      <vt:lpstr> *Göğüs 82 cm *Mont boyu 50 cm *Kalça 76 cm *Pant boyu 69 cm</vt:lpstr>
      <vt:lpstr> ÖZEL ÖLÇÜ BOYU İÇİN YETKİLİ  FİRMA İLE GÖRÜŞÜNÜZ. </vt:lpstr>
      <vt:lpstr>  </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HAMİTLER TOKİ ANAOKULU</dc:title>
  <dc:creator>Özger</dc:creator>
  <cp:lastModifiedBy>muammer karabacak</cp:lastModifiedBy>
  <cp:revision>13</cp:revision>
  <dcterms:created xsi:type="dcterms:W3CDTF">2024-08-09T13:19:48Z</dcterms:created>
  <dcterms:modified xsi:type="dcterms:W3CDTF">2024-08-28T07:36:19Z</dcterms:modified>
</cp:coreProperties>
</file>